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7" r:id="rId2"/>
    <p:sldId id="267" r:id="rId3"/>
    <p:sldId id="266" r:id="rId4"/>
    <p:sldId id="260" r:id="rId5"/>
    <p:sldId id="261" r:id="rId6"/>
    <p:sldId id="262" r:id="rId7"/>
    <p:sldId id="263" r:id="rId8"/>
    <p:sldId id="264" r:id="rId9"/>
    <p:sldId id="265"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0" d="100"/>
          <a:sy n="80" d="100"/>
        </p:scale>
        <p:origin x="3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07A8ECC-7037-4356-A683-4B8F5369E267}"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9B9D112-B76E-49AB-945F-E19F9D165159}" type="slidenum">
              <a:rPr lang="en-US" smtClean="0"/>
              <a:t>‹#›</a:t>
            </a:fld>
            <a:endParaRPr lang="en-US"/>
          </a:p>
        </p:txBody>
      </p:sp>
    </p:spTree>
    <p:extLst>
      <p:ext uri="{BB962C8B-B14F-4D97-AF65-F5344CB8AC3E}">
        <p14:creationId xmlns:p14="http://schemas.microsoft.com/office/powerpoint/2010/main" val="61556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7A8ECC-7037-4356-A683-4B8F5369E267}"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9B9D112-B76E-49AB-945F-E19F9D165159}" type="slidenum">
              <a:rPr lang="en-US" smtClean="0"/>
              <a:t>‹#›</a:t>
            </a:fld>
            <a:endParaRPr lang="en-US"/>
          </a:p>
        </p:txBody>
      </p:sp>
    </p:spTree>
    <p:extLst>
      <p:ext uri="{BB962C8B-B14F-4D97-AF65-F5344CB8AC3E}">
        <p14:creationId xmlns:p14="http://schemas.microsoft.com/office/powerpoint/2010/main" val="3578317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7A8ECC-7037-4356-A683-4B8F5369E267}"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9B9D112-B76E-49AB-945F-E19F9D165159}"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68483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207A8ECC-7037-4356-A683-4B8F5369E267}" type="datetimeFigureOut">
              <a:rPr lang="en-US" smtClean="0"/>
              <a:t>5/3/2017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9B9D112-B76E-49AB-945F-E19F9D165159}" type="slidenum">
              <a:rPr lang="en-US" smtClean="0"/>
              <a:t>‹#›</a:t>
            </a:fld>
            <a:endParaRPr lang="en-US"/>
          </a:p>
        </p:txBody>
      </p:sp>
    </p:spTree>
    <p:extLst>
      <p:ext uri="{BB962C8B-B14F-4D97-AF65-F5344CB8AC3E}">
        <p14:creationId xmlns:p14="http://schemas.microsoft.com/office/powerpoint/2010/main" val="3629254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207A8ECC-7037-4356-A683-4B8F5369E267}" type="datetimeFigureOut">
              <a:rPr lang="en-US" smtClean="0"/>
              <a:t>5/3/2017</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9B9D112-B76E-49AB-945F-E19F9D165159}"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86489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207A8ECC-7037-4356-A683-4B8F5369E267}" type="datetimeFigureOut">
              <a:rPr lang="en-US" smtClean="0"/>
              <a:t>5/3/2017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9B9D112-B76E-49AB-945F-E19F9D165159}" type="slidenum">
              <a:rPr lang="en-US" smtClean="0"/>
              <a:t>‹#›</a:t>
            </a:fld>
            <a:endParaRPr lang="en-US"/>
          </a:p>
        </p:txBody>
      </p:sp>
    </p:spTree>
    <p:extLst>
      <p:ext uri="{BB962C8B-B14F-4D97-AF65-F5344CB8AC3E}">
        <p14:creationId xmlns:p14="http://schemas.microsoft.com/office/powerpoint/2010/main" val="3766370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7A8ECC-7037-4356-A683-4B8F5369E267}"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9B9D112-B76E-49AB-945F-E19F9D165159}" type="slidenum">
              <a:rPr lang="en-US" smtClean="0"/>
              <a:t>‹#›</a:t>
            </a:fld>
            <a:endParaRPr lang="en-US"/>
          </a:p>
        </p:txBody>
      </p:sp>
    </p:spTree>
    <p:extLst>
      <p:ext uri="{BB962C8B-B14F-4D97-AF65-F5344CB8AC3E}">
        <p14:creationId xmlns:p14="http://schemas.microsoft.com/office/powerpoint/2010/main" val="2528691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7A8ECC-7037-4356-A683-4B8F5369E267}"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9B9D112-B76E-49AB-945F-E19F9D165159}" type="slidenum">
              <a:rPr lang="en-US" smtClean="0"/>
              <a:t>‹#›</a:t>
            </a:fld>
            <a:endParaRPr lang="en-US"/>
          </a:p>
        </p:txBody>
      </p:sp>
    </p:spTree>
    <p:extLst>
      <p:ext uri="{BB962C8B-B14F-4D97-AF65-F5344CB8AC3E}">
        <p14:creationId xmlns:p14="http://schemas.microsoft.com/office/powerpoint/2010/main" val="2038963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7A8ECC-7037-4356-A683-4B8F5369E267}"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9B9D112-B76E-49AB-945F-E19F9D165159}" type="slidenum">
              <a:rPr lang="en-US" smtClean="0"/>
              <a:t>‹#›</a:t>
            </a:fld>
            <a:endParaRPr lang="en-US"/>
          </a:p>
        </p:txBody>
      </p:sp>
    </p:spTree>
    <p:extLst>
      <p:ext uri="{BB962C8B-B14F-4D97-AF65-F5344CB8AC3E}">
        <p14:creationId xmlns:p14="http://schemas.microsoft.com/office/powerpoint/2010/main" val="3022009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7A8ECC-7037-4356-A683-4B8F5369E267}"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9B9D112-B76E-49AB-945F-E19F9D165159}" type="slidenum">
              <a:rPr lang="en-US" smtClean="0"/>
              <a:t>‹#›</a:t>
            </a:fld>
            <a:endParaRPr lang="en-US"/>
          </a:p>
        </p:txBody>
      </p:sp>
    </p:spTree>
    <p:extLst>
      <p:ext uri="{BB962C8B-B14F-4D97-AF65-F5344CB8AC3E}">
        <p14:creationId xmlns:p14="http://schemas.microsoft.com/office/powerpoint/2010/main" val="644072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7A8ECC-7037-4356-A683-4B8F5369E267}" type="datetimeFigureOut">
              <a:rPr lang="en-US" smtClean="0"/>
              <a:t>5/3/2017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9B9D112-B76E-49AB-945F-E19F9D165159}" type="slidenum">
              <a:rPr lang="en-US" smtClean="0"/>
              <a:t>‹#›</a:t>
            </a:fld>
            <a:endParaRPr lang="en-US"/>
          </a:p>
        </p:txBody>
      </p:sp>
    </p:spTree>
    <p:extLst>
      <p:ext uri="{BB962C8B-B14F-4D97-AF65-F5344CB8AC3E}">
        <p14:creationId xmlns:p14="http://schemas.microsoft.com/office/powerpoint/2010/main" val="1130259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7A8ECC-7037-4356-A683-4B8F5369E267}" type="datetimeFigureOut">
              <a:rPr lang="en-US" smtClean="0"/>
              <a:t>5/3/2017</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9B9D112-B76E-49AB-945F-E19F9D165159}" type="slidenum">
              <a:rPr lang="en-US" smtClean="0"/>
              <a:t>‹#›</a:t>
            </a:fld>
            <a:endParaRPr lang="en-US"/>
          </a:p>
        </p:txBody>
      </p:sp>
    </p:spTree>
    <p:extLst>
      <p:ext uri="{BB962C8B-B14F-4D97-AF65-F5344CB8AC3E}">
        <p14:creationId xmlns:p14="http://schemas.microsoft.com/office/powerpoint/2010/main" val="941981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7A8ECC-7037-4356-A683-4B8F5369E267}" type="datetimeFigureOut">
              <a:rPr lang="en-US" smtClean="0"/>
              <a:t>5/3/2017</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9B9D112-B76E-49AB-945F-E19F9D165159}" type="slidenum">
              <a:rPr lang="en-US" smtClean="0"/>
              <a:t>‹#›</a:t>
            </a:fld>
            <a:endParaRPr lang="en-US"/>
          </a:p>
        </p:txBody>
      </p:sp>
    </p:spTree>
    <p:extLst>
      <p:ext uri="{BB962C8B-B14F-4D97-AF65-F5344CB8AC3E}">
        <p14:creationId xmlns:p14="http://schemas.microsoft.com/office/powerpoint/2010/main" val="1973044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7A8ECC-7037-4356-A683-4B8F5369E267}" type="datetimeFigureOut">
              <a:rPr lang="en-US" smtClean="0"/>
              <a:t>5/3/2017</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9B9D112-B76E-49AB-945F-E19F9D165159}" type="slidenum">
              <a:rPr lang="en-US" smtClean="0"/>
              <a:t>‹#›</a:t>
            </a:fld>
            <a:endParaRPr lang="en-US"/>
          </a:p>
        </p:txBody>
      </p:sp>
    </p:spTree>
    <p:extLst>
      <p:ext uri="{BB962C8B-B14F-4D97-AF65-F5344CB8AC3E}">
        <p14:creationId xmlns:p14="http://schemas.microsoft.com/office/powerpoint/2010/main" val="958718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07A8ECC-7037-4356-A683-4B8F5369E267}" type="datetimeFigureOut">
              <a:rPr lang="en-US" smtClean="0"/>
              <a:t>5/3/2017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9B9D112-B76E-49AB-945F-E19F9D165159}" type="slidenum">
              <a:rPr lang="en-US" smtClean="0"/>
              <a:t>‹#›</a:t>
            </a:fld>
            <a:endParaRPr lang="en-US"/>
          </a:p>
        </p:txBody>
      </p:sp>
    </p:spTree>
    <p:extLst>
      <p:ext uri="{BB962C8B-B14F-4D97-AF65-F5344CB8AC3E}">
        <p14:creationId xmlns:p14="http://schemas.microsoft.com/office/powerpoint/2010/main" val="624623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07A8ECC-7037-4356-A683-4B8F5369E267}" type="datetimeFigureOut">
              <a:rPr lang="en-US" smtClean="0"/>
              <a:t>5/3/2017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9B9D112-B76E-49AB-945F-E19F9D165159}" type="slidenum">
              <a:rPr lang="en-US" smtClean="0"/>
              <a:t>‹#›</a:t>
            </a:fld>
            <a:endParaRPr lang="en-US"/>
          </a:p>
        </p:txBody>
      </p:sp>
    </p:spTree>
    <p:extLst>
      <p:ext uri="{BB962C8B-B14F-4D97-AF65-F5344CB8AC3E}">
        <p14:creationId xmlns:p14="http://schemas.microsoft.com/office/powerpoint/2010/main" val="554238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07A8ECC-7037-4356-A683-4B8F5369E267}" type="datetimeFigureOut">
              <a:rPr lang="en-US" smtClean="0"/>
              <a:t>5/3/2017</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9B9D112-B76E-49AB-945F-E19F9D165159}" type="slidenum">
              <a:rPr lang="en-US" smtClean="0"/>
              <a:t>‹#›</a:t>
            </a:fld>
            <a:endParaRPr lang="en-US"/>
          </a:p>
        </p:txBody>
      </p:sp>
    </p:spTree>
    <p:extLst>
      <p:ext uri="{BB962C8B-B14F-4D97-AF65-F5344CB8AC3E}">
        <p14:creationId xmlns:p14="http://schemas.microsoft.com/office/powerpoint/2010/main" val="408841798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descr="Ponnequin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363"/>
            <a:ext cx="12192000" cy="68421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85850" y="2683249"/>
            <a:ext cx="10801350" cy="791471"/>
          </a:xfrm>
        </p:spPr>
        <p:txBody>
          <a:bodyPr>
            <a:noAutofit/>
          </a:bodyPr>
          <a:lstStyle/>
          <a:p>
            <a:pPr algn="ctr"/>
            <a:r>
              <a:rPr lang="en-US" sz="8000" b="1" dirty="0" smtClean="0">
                <a:solidFill>
                  <a:schemeClr val="bg1">
                    <a:lumMod val="95000"/>
                  </a:schemeClr>
                </a:solidFill>
                <a:latin typeface="Times New Roman" panose="02020603050405020304" pitchFamily="18" charset="0"/>
                <a:cs typeface="Times New Roman" panose="02020603050405020304" pitchFamily="18" charset="0"/>
              </a:rPr>
              <a:t>WIND ENERGY</a:t>
            </a:r>
            <a:endParaRPr lang="en-US" sz="8000" b="1"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8550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onnequin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543"/>
            <a:ext cx="12192000" cy="68605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18505" y="3035840"/>
            <a:ext cx="8911687" cy="1280890"/>
          </a:xfrm>
        </p:spPr>
        <p:txBody>
          <a:bodyPr>
            <a:noAutofit/>
          </a:bodyPr>
          <a:lstStyle/>
          <a:p>
            <a:pPr algn="ctr"/>
            <a:r>
              <a:rPr lang="tr-TR" altLang="en-US" sz="5400" dirty="0">
                <a:solidFill>
                  <a:schemeClr val="bg1">
                    <a:lumMod val="95000"/>
                  </a:schemeClr>
                </a:solidFill>
                <a:latin typeface="Times New Roman" panose="02020603050405020304" pitchFamily="18" charset="0"/>
                <a:cs typeface="Times New Roman" panose="02020603050405020304" pitchFamily="18" charset="0"/>
              </a:rPr>
              <a:t>THANKS FOR YOUR PATIENCE</a:t>
            </a:r>
            <a:endParaRPr lang="en-US" sz="5400"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1926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6210" y="624110"/>
            <a:ext cx="4046220" cy="1280890"/>
          </a:xfrm>
        </p:spPr>
        <p:txBody>
          <a:bodyPr/>
          <a:lstStyle/>
          <a:p>
            <a:r>
              <a:rPr lang="en-US" b="1" dirty="0" smtClean="0">
                <a:latin typeface="Times New Roman" panose="02020603050405020304" pitchFamily="18" charset="0"/>
                <a:cs typeface="Times New Roman" panose="02020603050405020304" pitchFamily="18" charset="0"/>
              </a:rPr>
              <a:t>INTRODUCTION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43000" y="1508760"/>
            <a:ext cx="10789920" cy="4983480"/>
          </a:xfrm>
        </p:spPr>
        <p:txBody>
          <a:bodyPr>
            <a:noAutofit/>
          </a:bodyPr>
          <a:lstStyle/>
          <a:p>
            <a:pPr>
              <a:lnSpc>
                <a:spcPct val="150000"/>
              </a:lnSpc>
              <a:buFont typeface="Wingdings" panose="05000000000000000000" pitchFamily="2" charset="2"/>
              <a:buChar char="§"/>
            </a:pPr>
            <a:r>
              <a:rPr lang="en-US" altLang="en-US" sz="2800" dirty="0">
                <a:latin typeface="Times New Roman" panose="02020603050405020304" pitchFamily="18" charset="0"/>
              </a:rPr>
              <a:t>Energy is a major input for overall socio-economic development of any society</a:t>
            </a:r>
          </a:p>
          <a:p>
            <a:pPr>
              <a:lnSpc>
                <a:spcPct val="150000"/>
              </a:lnSpc>
              <a:buFont typeface="Wingdings" panose="05000000000000000000" pitchFamily="2" charset="2"/>
              <a:buChar char="§"/>
            </a:pPr>
            <a:r>
              <a:rPr lang="en-US" altLang="en-US" sz="2800" dirty="0">
                <a:latin typeface="Times New Roman" panose="02020603050405020304" pitchFamily="18" charset="0"/>
              </a:rPr>
              <a:t>The prices of the fossil fuels steeply increasing</a:t>
            </a:r>
          </a:p>
          <a:p>
            <a:pPr>
              <a:lnSpc>
                <a:spcPct val="150000"/>
              </a:lnSpc>
              <a:buFont typeface="Wingdings" panose="05000000000000000000" pitchFamily="2" charset="2"/>
              <a:buChar char="§"/>
            </a:pPr>
            <a:r>
              <a:rPr lang="en-US" altLang="en-US" sz="2800" dirty="0">
                <a:latin typeface="Times New Roman" panose="02020603050405020304" pitchFamily="18" charset="0"/>
              </a:rPr>
              <a:t>So renewables are expected to play a key role</a:t>
            </a:r>
          </a:p>
          <a:p>
            <a:pPr>
              <a:lnSpc>
                <a:spcPct val="150000"/>
              </a:lnSpc>
              <a:buFont typeface="Wingdings" panose="05000000000000000000" pitchFamily="2" charset="2"/>
              <a:buChar char="§"/>
            </a:pPr>
            <a:r>
              <a:rPr lang="en-US" altLang="en-US" sz="2800" dirty="0">
                <a:latin typeface="Times New Roman" panose="02020603050405020304" pitchFamily="18" charset="0"/>
              </a:rPr>
              <a:t>Wind energy is the fastest growing renewable</a:t>
            </a:r>
          </a:p>
          <a:p>
            <a:pPr>
              <a:lnSpc>
                <a:spcPct val="150000"/>
              </a:lnSpc>
              <a:buFont typeface="Wingdings" panose="05000000000000000000" pitchFamily="2" charset="2"/>
              <a:buChar char="§"/>
            </a:pPr>
            <a:r>
              <a:rPr lang="en-US" altLang="en-US" sz="2800" dirty="0">
                <a:latin typeface="Times New Roman" panose="02020603050405020304" pitchFamily="18" charset="0"/>
              </a:rPr>
              <a:t>Wind turbines are up to the task of producing serious amounts of electricity</a:t>
            </a:r>
          </a:p>
          <a:p>
            <a:endParaRPr lang="en-US" sz="2800" dirty="0"/>
          </a:p>
        </p:txBody>
      </p:sp>
    </p:spTree>
    <p:extLst>
      <p:ext uri="{BB962C8B-B14F-4D97-AF65-F5344CB8AC3E}">
        <p14:creationId xmlns:p14="http://schemas.microsoft.com/office/powerpoint/2010/main" val="2734188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Grp="1" noChangeArrowheads="1"/>
          </p:cNvSpPr>
          <p:nvPr>
            <p:ph idx="1"/>
          </p:nvPr>
        </p:nvSpPr>
        <p:spPr>
          <a:xfrm>
            <a:off x="830317" y="1008993"/>
            <a:ext cx="10523483" cy="5167970"/>
          </a:xfrm>
        </p:spPr>
        <p:txBody>
          <a:bodyPr>
            <a:normAutofit/>
          </a:bodyPr>
          <a:lstStyle/>
          <a:p>
            <a:pPr>
              <a:buFontTx/>
              <a:buNone/>
            </a:pPr>
            <a:r>
              <a:rPr lang="en-US" altLang="en-US" sz="4000" i="1" dirty="0" smtClean="0">
                <a:latin typeface="Times New Roman" panose="02020603050405020304" pitchFamily="18" charset="0"/>
              </a:rPr>
              <a:t>        A Great Scientist once said:</a:t>
            </a:r>
            <a:endParaRPr lang="en-US" altLang="en-US" sz="4000" i="1" dirty="0">
              <a:latin typeface="Times New Roman" panose="02020603050405020304" pitchFamily="18" charset="0"/>
            </a:endParaRPr>
          </a:p>
        </p:txBody>
      </p:sp>
      <p:sp>
        <p:nvSpPr>
          <p:cNvPr id="6" name="Rectangle 3"/>
          <p:cNvSpPr txBox="1">
            <a:spLocks noChangeArrowheads="1"/>
          </p:cNvSpPr>
          <p:nvPr/>
        </p:nvSpPr>
        <p:spPr bwMode="auto">
          <a:xfrm>
            <a:off x="1600200" y="914400"/>
            <a:ext cx="896112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o"/>
              <a:defRPr sz="3200" b="1" kern="1200">
                <a:solidFill>
                  <a:schemeClr val="tx1"/>
                </a:solidFill>
                <a:latin typeface="+mn-lt"/>
                <a:ea typeface="+mn-ea"/>
                <a:cs typeface="+mn-cs"/>
              </a:defRPr>
            </a:lvl1pPr>
            <a:lvl2pPr marL="742950" indent="-285750" algn="l" rtl="0" fontAlgn="base">
              <a:spcBef>
                <a:spcPct val="20000"/>
              </a:spcBef>
              <a:spcAft>
                <a:spcPct val="0"/>
              </a:spcAft>
              <a:buChar char="o"/>
              <a:defRPr sz="2800" b="1" kern="1200">
                <a:solidFill>
                  <a:schemeClr val="tx1"/>
                </a:solidFill>
                <a:latin typeface="+mn-lt"/>
                <a:ea typeface="+mn-ea"/>
                <a:cs typeface="+mn-cs"/>
              </a:defRPr>
            </a:lvl2pPr>
            <a:lvl3pPr marL="1143000" indent="-228600" algn="l" rtl="0" fontAlgn="base">
              <a:spcBef>
                <a:spcPct val="20000"/>
              </a:spcBef>
              <a:spcAft>
                <a:spcPct val="0"/>
              </a:spcAft>
              <a:buChar char="o"/>
              <a:defRPr sz="2400" b="1" kern="1200">
                <a:solidFill>
                  <a:schemeClr val="tx1"/>
                </a:solidFill>
                <a:latin typeface="+mn-lt"/>
                <a:ea typeface="+mn-ea"/>
                <a:cs typeface="+mn-cs"/>
              </a:defRPr>
            </a:lvl3pPr>
            <a:lvl4pPr marL="1600200" indent="-228600" algn="l" rtl="0" fontAlgn="base">
              <a:spcBef>
                <a:spcPct val="20000"/>
              </a:spcBef>
              <a:spcAft>
                <a:spcPct val="0"/>
              </a:spcAft>
              <a:buChar char="o"/>
              <a:defRPr sz="2000" b="1" kern="1200">
                <a:solidFill>
                  <a:schemeClr val="tx1"/>
                </a:solidFill>
                <a:latin typeface="+mn-lt"/>
                <a:ea typeface="+mn-ea"/>
                <a:cs typeface="+mn-cs"/>
              </a:defRPr>
            </a:lvl4pPr>
            <a:lvl5pPr marL="2057400" indent="-228600" algn="l" rtl="0" fontAlgn="base">
              <a:spcBef>
                <a:spcPct val="20000"/>
              </a:spcBef>
              <a:spcAft>
                <a:spcPct val="0"/>
              </a:spcAft>
              <a:buChar char="o"/>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endParaRPr lang="en-US" altLang="en-US" i="1" dirty="0" smtClean="0">
              <a:latin typeface="Times New Roman" panose="02020603050405020304" pitchFamily="18" charset="0"/>
            </a:endParaRPr>
          </a:p>
          <a:p>
            <a:pPr>
              <a:buFontTx/>
              <a:buNone/>
            </a:pPr>
            <a:endParaRPr lang="en-US" altLang="en-US" i="1" dirty="0" smtClean="0">
              <a:latin typeface="Times New Roman" panose="02020603050405020304" pitchFamily="18" charset="0"/>
            </a:endParaRPr>
          </a:p>
          <a:p>
            <a:pPr>
              <a:buFontTx/>
              <a:buNone/>
            </a:pPr>
            <a:r>
              <a:rPr lang="en-US" altLang="en-US" sz="4800" i="1" dirty="0" smtClean="0">
                <a:latin typeface="Times New Roman" panose="02020603050405020304" pitchFamily="18" charset="0"/>
              </a:rPr>
              <a:t>"Coal, gas and oil will not be the three king of the energy world for ever. It is no longer folly to look up to the sun and </a:t>
            </a:r>
            <a:r>
              <a:rPr lang="en-US" altLang="en-US" sz="4800" i="1" u="sng" dirty="0" smtClean="0">
                <a:latin typeface="Times New Roman" panose="02020603050405020304" pitchFamily="18" charset="0"/>
              </a:rPr>
              <a:t>wind</a:t>
            </a:r>
            <a:r>
              <a:rPr lang="en-US" altLang="en-US" sz="4800" i="1" dirty="0" smtClean="0">
                <a:latin typeface="Times New Roman" panose="02020603050405020304" pitchFamily="18" charset="0"/>
              </a:rPr>
              <a:t>, down into the sea's waves"</a:t>
            </a:r>
            <a:endParaRPr lang="en-US" altLang="en-US" sz="4800" i="1" dirty="0">
              <a:latin typeface="Times New Roman" panose="02020603050405020304" pitchFamily="18" charset="0"/>
            </a:endParaRPr>
          </a:p>
        </p:txBody>
      </p:sp>
    </p:spTree>
    <p:extLst>
      <p:ext uri="{BB962C8B-B14F-4D97-AF65-F5344CB8AC3E}">
        <p14:creationId xmlns:p14="http://schemas.microsoft.com/office/powerpoint/2010/main" val="1365516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135" y="612680"/>
            <a:ext cx="8911687" cy="998950"/>
          </a:xfrm>
        </p:spPr>
        <p:txBody>
          <a:bodyPr>
            <a:normAutofit/>
          </a:bodyPr>
          <a:lstStyle/>
          <a:p>
            <a:pPr algn="ctr"/>
            <a:r>
              <a:rPr lang="en-US" sz="4400" b="1" dirty="0" smtClean="0"/>
              <a:t>WIND POWER</a:t>
            </a:r>
            <a:endParaRPr lang="en-US" sz="4400" b="1" dirty="0"/>
          </a:p>
        </p:txBody>
      </p:sp>
      <p:sp>
        <p:nvSpPr>
          <p:cNvPr id="3" name="Content Placeholder 2"/>
          <p:cNvSpPr>
            <a:spLocks noGrp="1"/>
          </p:cNvSpPr>
          <p:nvPr>
            <p:ph idx="1"/>
          </p:nvPr>
        </p:nvSpPr>
        <p:spPr>
          <a:xfrm>
            <a:off x="1520190" y="1703070"/>
            <a:ext cx="10206990" cy="4572000"/>
          </a:xfrm>
        </p:spPr>
        <p:txBody>
          <a:bodyPr>
            <a:normAutofit lnSpcReduction="10000"/>
          </a:bodyPr>
          <a:lstStyle/>
          <a:p>
            <a:pPr marL="457200" indent="-457200">
              <a:buFont typeface="Wingdings" panose="05000000000000000000" pitchFamily="2" charset="2"/>
              <a:buChar char="§"/>
            </a:pPr>
            <a:r>
              <a:rPr lang="en-US" altLang="en-US" sz="2800"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All renewable energy (except tidal and geothermal power), ultimately comes from the </a:t>
            </a:r>
            <a:r>
              <a:rPr lang="en-US" altLang="en-US" sz="2800" dirty="0"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rPr>
              <a:t>sun.</a:t>
            </a:r>
          </a:p>
          <a:p>
            <a:pPr marL="0" indent="0">
              <a:buNone/>
            </a:pPr>
            <a:endParaRPr lang="en-US" altLang="en-US" sz="2800" dirty="0"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endParaRPr>
          </a:p>
          <a:p>
            <a:pPr marL="457200" indent="-457200">
              <a:buFont typeface="Wingdings" panose="05000000000000000000" pitchFamily="2" charset="2"/>
              <a:buChar char="§"/>
            </a:pPr>
            <a:r>
              <a:rPr lang="tr-TR" altLang="en-US" sz="2800" dirty="0">
                <a:solidFill>
                  <a:schemeClr val="tx1"/>
                </a:solidFill>
                <a:latin typeface="Times New Roman" panose="02020603050405020304" pitchFamily="18" charset="0"/>
                <a:cs typeface="Times New Roman" panose="02020603050405020304" pitchFamily="18" charset="0"/>
              </a:rPr>
              <a:t>An estimated 1% to 3% of energy from the Sun that hits the earth is converted into wind energy</a:t>
            </a:r>
            <a:r>
              <a:rPr lang="tr-TR" altLang="en-US" sz="2800" dirty="0"/>
              <a:t>. </a:t>
            </a:r>
            <a:endParaRPr lang="en-US" altLang="en-US" sz="2800" dirty="0" smtClean="0"/>
          </a:p>
          <a:p>
            <a:pPr marL="0" indent="0">
              <a:buNone/>
            </a:pPr>
            <a:endParaRPr lang="tr-TR" altLang="en-US" sz="2800" dirty="0"/>
          </a:p>
          <a:p>
            <a:pPr marL="457200" indent="-457200">
              <a:buFont typeface="Wingdings" panose="05000000000000000000" pitchFamily="2" charset="2"/>
              <a:buChar char="§"/>
            </a:pPr>
            <a:r>
              <a:rPr lang="tr-TR" altLang="en-US" sz="2800" dirty="0">
                <a:solidFill>
                  <a:schemeClr val="tx1"/>
                </a:solidFill>
                <a:latin typeface="Times New Roman" panose="02020603050405020304" pitchFamily="18" charset="0"/>
                <a:cs typeface="Times New Roman" panose="02020603050405020304" pitchFamily="18" charset="0"/>
              </a:rPr>
              <a:t>The principle of wind is simple. The poles recieve less energy than the equater does from the sun. Also land heats up and cools down more quickly than the seas. This difference between the seas and the land causes a global atmospheric convection system. </a:t>
            </a:r>
          </a:p>
          <a:p>
            <a:pPr marL="0" indent="0">
              <a:buNone/>
            </a:pPr>
            <a:endParaRPr lang="en-US" altLang="en-US" sz="2400" dirty="0"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endParaRPr>
          </a:p>
          <a:p>
            <a:pPr lvl="0" fontAlgn="base">
              <a:spcBef>
                <a:spcPct val="20000"/>
              </a:spcBef>
              <a:spcAft>
                <a:spcPct val="0"/>
              </a:spcAft>
              <a:buClr>
                <a:srgbClr val="FFFFCC"/>
              </a:buClr>
              <a:buSzPct val="60000"/>
              <a:buFont typeface="Wingdings" panose="05000000000000000000" pitchFamily="2" charset="2"/>
              <a:buChar char="§"/>
            </a:pPr>
            <a:endParaRPr lang="tr-TR" altLang="en-US" sz="2400" dirty="0">
              <a:solidFill>
                <a:schemeClr val="tx1"/>
              </a:solidFill>
              <a:latin typeface="Times New Roman" panose="02020603050405020304" pitchFamily="18"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12059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0311" y="624110"/>
            <a:ext cx="9024302" cy="1033240"/>
          </a:xfrm>
        </p:spPr>
        <p:txBody>
          <a:bodyPr/>
          <a:lstStyle/>
          <a:p>
            <a:pPr algn="ctr"/>
            <a:r>
              <a:rPr lang="en-US" b="1" dirty="0" smtClean="0">
                <a:latin typeface="Times New Roman" panose="02020603050405020304" pitchFamily="18" charset="0"/>
                <a:cs typeface="Times New Roman" panose="02020603050405020304" pitchFamily="18" charset="0"/>
              </a:rPr>
              <a:t>WIND ENERGY CONVERSION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37310" y="1543050"/>
            <a:ext cx="10167302" cy="4903470"/>
          </a:xfrm>
        </p:spPr>
        <p:txBody>
          <a:bodyPr>
            <a:normAutofit/>
          </a:bodyPr>
          <a:lstStyle/>
          <a:p>
            <a:r>
              <a:rPr lang="en-US" sz="4000" b="1" dirty="0" smtClean="0">
                <a:latin typeface="Times New Roman" panose="02020603050405020304" pitchFamily="18" charset="0"/>
                <a:cs typeface="Times New Roman" panose="02020603050405020304" pitchFamily="18" charset="0"/>
              </a:rPr>
              <a:t>The conversion of </a:t>
            </a:r>
          </a:p>
          <a:p>
            <a:pPr marL="0" indent="0">
              <a:buNone/>
            </a:pPr>
            <a:r>
              <a:rPr lang="en-US" sz="4000" b="1" dirty="0" smtClean="0">
                <a:latin typeface="Times New Roman" panose="02020603050405020304" pitchFamily="18" charset="0"/>
                <a:cs typeface="Times New Roman" panose="02020603050405020304" pitchFamily="18" charset="0"/>
              </a:rPr>
              <a:t>Wind Energy to </a:t>
            </a:r>
          </a:p>
          <a:p>
            <a:pPr marL="0" indent="0">
              <a:buNone/>
            </a:pPr>
            <a:r>
              <a:rPr lang="en-US" sz="4000" b="1" dirty="0" smtClean="0">
                <a:latin typeface="Times New Roman" panose="02020603050405020304" pitchFamily="18" charset="0"/>
                <a:cs typeface="Times New Roman" panose="02020603050405020304" pitchFamily="18" charset="0"/>
              </a:rPr>
              <a:t>Electricity </a:t>
            </a:r>
          </a:p>
          <a:p>
            <a:pPr marL="0" indent="0">
              <a:buNone/>
            </a:pPr>
            <a:r>
              <a:rPr lang="en-US" sz="4000" b="1" dirty="0" smtClean="0">
                <a:latin typeface="Times New Roman" panose="02020603050405020304" pitchFamily="18" charset="0"/>
                <a:cs typeface="Times New Roman" panose="02020603050405020304" pitchFamily="18" charset="0"/>
              </a:rPr>
              <a:t>is primarily done </a:t>
            </a:r>
          </a:p>
          <a:p>
            <a:pPr marL="0" indent="0">
              <a:buNone/>
            </a:pPr>
            <a:r>
              <a:rPr lang="en-US" sz="4000" b="1" dirty="0" smtClean="0">
                <a:latin typeface="Times New Roman" panose="02020603050405020304" pitchFamily="18" charset="0"/>
                <a:cs typeface="Times New Roman" panose="02020603050405020304" pitchFamily="18" charset="0"/>
              </a:rPr>
              <a:t>using a WIND TURBINE.</a:t>
            </a:r>
          </a:p>
          <a:p>
            <a:pPr marL="0" indent="0">
              <a:buNone/>
            </a:pPr>
            <a:r>
              <a:rPr lang="en-US" sz="4000" b="1" dirty="0" smtClean="0"/>
              <a:t> </a:t>
            </a:r>
            <a:endParaRPr lang="en-US" sz="4000" b="1" dirty="0"/>
          </a:p>
        </p:txBody>
      </p:sp>
      <p:pic>
        <p:nvPicPr>
          <p:cNvPr id="4" name="Picture 6" descr="NEG Micon 1.5 M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3910" y="1543050"/>
            <a:ext cx="3080702" cy="4963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763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COMPONENTS OF THE WIND TURBINE</a:t>
            </a:r>
            <a:endParaRPr lang="en-US" b="1" dirty="0">
              <a:latin typeface="Times New Roman" panose="02020603050405020304" pitchFamily="18" charset="0"/>
              <a:cs typeface="Times New Roman" panose="02020603050405020304" pitchFamily="18" charset="0"/>
            </a:endParaRPr>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09010" y="1343957"/>
            <a:ext cx="6846570" cy="5274013"/>
          </a:xfrm>
          <a:noFill/>
          <a:ln/>
        </p:spPr>
      </p:pic>
    </p:spTree>
    <p:extLst>
      <p:ext uri="{BB962C8B-B14F-4D97-AF65-F5344CB8AC3E}">
        <p14:creationId xmlns:p14="http://schemas.microsoft.com/office/powerpoint/2010/main" val="1902507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Wind%20Turbine%20B&amp;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50" y="-102870"/>
            <a:ext cx="12232642" cy="69608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44185" y="426355"/>
            <a:ext cx="8911687" cy="1280890"/>
          </a:xfrm>
        </p:spPr>
        <p:txBody>
          <a:bodyPr>
            <a:noAutofit/>
          </a:bodyPr>
          <a:lstStyle/>
          <a:p>
            <a:pPr algn="ctr"/>
            <a:r>
              <a:rPr lang="tr-TR" altLang="en-US" sz="4400" dirty="0">
                <a:solidFill>
                  <a:schemeClr val="accent6">
                    <a:lumMod val="60000"/>
                    <a:lumOff val="40000"/>
                  </a:schemeClr>
                </a:solidFill>
                <a:latin typeface="Times New Roman" panose="02020603050405020304" pitchFamily="18" charset="0"/>
                <a:cs typeface="Times New Roman" panose="02020603050405020304" pitchFamily="18" charset="0"/>
              </a:rPr>
              <a:t>THE PRINCIPLE OF A WIND TURBINE</a:t>
            </a:r>
            <a:endParaRPr lang="en-US" sz="4400" dirty="0">
              <a:solidFill>
                <a:schemeClr val="accent6">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40080" y="1707245"/>
            <a:ext cx="11098530" cy="5002165"/>
          </a:xfrm>
        </p:spPr>
        <p:txBody>
          <a:bodyPr/>
          <a:lstStyle/>
          <a:p>
            <a:pPr lvl="0" defTabSz="914400" fontAlgn="base">
              <a:spcBef>
                <a:spcPct val="20000"/>
              </a:spcBef>
              <a:spcAft>
                <a:spcPct val="0"/>
              </a:spcAft>
              <a:buClr>
                <a:srgbClr val="FFFFCC"/>
              </a:buClr>
              <a:buSzPct val="60000"/>
              <a:buFont typeface="Wingdings" panose="05000000000000000000" pitchFamily="2" charset="2"/>
              <a:buChar char="n"/>
            </a:pPr>
            <a:r>
              <a:rPr lang="tr-TR" altLang="en-US" sz="3600" dirty="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The wind power can be gained by making it blow past the blades that will cause the rotor to twist. The amount of power transferred is </a:t>
            </a:r>
            <a:r>
              <a:rPr lang="tr-TR" altLang="en-US" sz="4000" dirty="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directly</a:t>
            </a:r>
            <a:r>
              <a:rPr lang="tr-TR" altLang="en-US" sz="3600" dirty="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proportional to the density of the air, the area swept out by the rotor, and the cube of the wind speed. It can be found out by the following </a:t>
            </a:r>
            <a:r>
              <a:rPr lang="tr-TR" altLang="en-US" sz="3600" dirty="0" smtClean="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equation:</a:t>
            </a:r>
            <a:endParaRPr lang="en-US" altLang="en-US" sz="3600" dirty="0" smtClean="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0" lvl="0" indent="0" defTabSz="914400" fontAlgn="base">
              <a:spcBef>
                <a:spcPct val="20000"/>
              </a:spcBef>
              <a:spcAft>
                <a:spcPct val="0"/>
              </a:spcAft>
              <a:buClr>
                <a:srgbClr val="FFFFCC"/>
              </a:buClr>
              <a:buSzPct val="60000"/>
              <a:buNone/>
            </a:pPr>
            <a:endParaRPr lang="en-US" altLang="en-US" sz="3200" dirty="0" smtClean="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lvl="0" defTabSz="914400" fontAlgn="base">
              <a:spcBef>
                <a:spcPct val="20000"/>
              </a:spcBef>
              <a:spcAft>
                <a:spcPct val="0"/>
              </a:spcAft>
              <a:buClr>
                <a:srgbClr val="FFFFCC"/>
              </a:buClr>
              <a:buSzPct val="60000"/>
              <a:buFont typeface="Wingdings" panose="05000000000000000000" pitchFamily="2" charset="2"/>
              <a:buChar char="n"/>
            </a:pPr>
            <a:r>
              <a:rPr lang="en-US" altLang="en-US" sz="3200" dirty="0" smtClean="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Where: </a:t>
            </a:r>
            <a:r>
              <a:rPr lang="el-GR" altLang="en-US" sz="3200" dirty="0" smtClean="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ρ</a:t>
            </a:r>
            <a:r>
              <a:rPr lang="en-US" altLang="en-US" sz="3200" dirty="0" smtClean="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i="1" dirty="0" smtClean="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Wind density,  R= Rotor Radius</a:t>
            </a:r>
            <a:r>
              <a:rPr lang="en-US" altLang="en-US" sz="3200" dirty="0" smtClean="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i="1" dirty="0" smtClean="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v =Wind speed</a:t>
            </a:r>
            <a:endParaRPr lang="tr-TR" altLang="en-US" sz="3200" i="1" dirty="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endParaRPr lang="en-US" sz="3200" dirty="0"/>
          </a:p>
        </p:txBody>
      </p:sp>
      <p:pic>
        <p:nvPicPr>
          <p:cNvPr id="6" name="Picture 5" descr="P = \begin{matrix}\frac{1}{2}\end{matrix}\rho\pi R^2 v^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3618" y="4675188"/>
            <a:ext cx="2516187" cy="534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0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855" y="498380"/>
            <a:ext cx="8911687" cy="1280890"/>
          </a:xfrm>
        </p:spPr>
        <p:txBody>
          <a:bodyPr>
            <a:normAutofit/>
          </a:bodyPr>
          <a:lstStyle/>
          <a:p>
            <a:pPr algn="ctr"/>
            <a:r>
              <a:rPr lang="en-US" sz="3200" b="1" dirty="0" smtClean="0">
                <a:latin typeface="Times New Roman" panose="02020603050405020304" pitchFamily="18" charset="0"/>
                <a:cs typeface="Times New Roman" panose="02020603050405020304" pitchFamily="18" charset="0"/>
              </a:rPr>
              <a:t>WIND ENERGY CONVERSION DIAGRAM</a:t>
            </a:r>
            <a:endParaRPr lang="en-US" sz="32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40" y="1325880"/>
            <a:ext cx="9693069" cy="5154930"/>
          </a:xfrm>
        </p:spPr>
      </p:pic>
    </p:spTree>
    <p:extLst>
      <p:ext uri="{BB962C8B-B14F-4D97-AF65-F5344CB8AC3E}">
        <p14:creationId xmlns:p14="http://schemas.microsoft.com/office/powerpoint/2010/main" val="3085586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80" y="566960"/>
            <a:ext cx="7920990" cy="1280890"/>
          </a:xfrm>
        </p:spPr>
        <p:txBody>
          <a:bodyPr>
            <a:normAutofit/>
          </a:bodyPr>
          <a:lstStyle/>
          <a:p>
            <a:r>
              <a:rPr lang="tr-TR" altLang="en-US" b="1" dirty="0">
                <a:latin typeface="Times New Roman" panose="02020603050405020304" pitchFamily="18" charset="0"/>
                <a:cs typeface="Times New Roman" panose="02020603050405020304" pitchFamily="18" charset="0"/>
              </a:rPr>
              <a:t>ADVANTAGES </a:t>
            </a:r>
            <a:r>
              <a:rPr lang="tr-TR" altLang="en-US" b="1" dirty="0" smtClean="0">
                <a:latin typeface="Times New Roman" panose="02020603050405020304" pitchFamily="18" charset="0"/>
                <a:cs typeface="Times New Roman" panose="02020603050405020304" pitchFamily="18" charset="0"/>
              </a:rPr>
              <a:t>OF </a:t>
            </a:r>
            <a:r>
              <a:rPr lang="tr-TR" altLang="en-US" b="1" dirty="0">
                <a:latin typeface="Times New Roman" panose="02020603050405020304" pitchFamily="18" charset="0"/>
                <a:cs typeface="Times New Roman" panose="02020603050405020304" pitchFamily="18" charset="0"/>
              </a:rPr>
              <a:t>WIND POWER</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91490" y="1474470"/>
            <a:ext cx="11144250" cy="4766310"/>
          </a:xfrm>
        </p:spPr>
        <p:txBody>
          <a:bodyPr>
            <a:normAutofit/>
          </a:bodyPr>
          <a:lstStyle/>
          <a:p>
            <a:pPr>
              <a:spcBef>
                <a:spcPct val="50000"/>
              </a:spcBef>
              <a:buFontTx/>
              <a:buChar char="•"/>
            </a:pPr>
            <a:r>
              <a:rPr lang="en-US" altLang="en-US" sz="2400" dirty="0">
                <a:latin typeface="Times New Roman" panose="02020603050405020304" pitchFamily="18" charset="0"/>
                <a:cs typeface="Times New Roman" panose="02020603050405020304" pitchFamily="18" charset="0"/>
              </a:rPr>
              <a:t>The wind blows day and night, which allows windmills to produce electricity throughout the day.  (Faster during the day</a:t>
            </a:r>
            <a:r>
              <a:rPr lang="en-US" altLang="en-US" sz="2400" dirty="0" smtClean="0">
                <a:latin typeface="Times New Roman" panose="02020603050405020304" pitchFamily="18" charset="0"/>
                <a:cs typeface="Times New Roman" panose="02020603050405020304" pitchFamily="18" charset="0"/>
              </a:rPr>
              <a:t>)</a:t>
            </a:r>
          </a:p>
          <a:p>
            <a:pPr>
              <a:spcBef>
                <a:spcPct val="50000"/>
              </a:spcBef>
              <a:buFontTx/>
              <a:buChar char="•"/>
            </a:pPr>
            <a:r>
              <a:rPr lang="en-US" altLang="en-US" sz="2400" dirty="0" smtClean="0">
                <a:latin typeface="Times New Roman" panose="02020603050405020304" pitchFamily="18" charset="0"/>
                <a:cs typeface="Times New Roman" panose="02020603050405020304" pitchFamily="18" charset="0"/>
              </a:rPr>
              <a:t>Wind </a:t>
            </a:r>
            <a:r>
              <a:rPr lang="en-US" altLang="en-US" sz="2400" dirty="0">
                <a:latin typeface="Times New Roman" panose="02020603050405020304" pitchFamily="18" charset="0"/>
                <a:cs typeface="Times New Roman" panose="02020603050405020304" pitchFamily="18" charset="0"/>
              </a:rPr>
              <a:t>energy is a domestic, renewable source of energy that generates no pollution and has little environmental impact. Up to 95 percent of land used for wind farms can also be used for other profitable activities including ranching, farming and forestry</a:t>
            </a:r>
            <a:r>
              <a:rPr lang="en-US" altLang="en-US" sz="2400" dirty="0" smtClean="0">
                <a:latin typeface="Times New Roman" panose="02020603050405020304" pitchFamily="18" charset="0"/>
                <a:cs typeface="Times New Roman" panose="02020603050405020304" pitchFamily="18" charset="0"/>
              </a:rPr>
              <a:t>.</a:t>
            </a:r>
          </a:p>
          <a:p>
            <a:pPr>
              <a:spcBef>
                <a:spcPct val="50000"/>
              </a:spcBef>
              <a:buFontTx/>
              <a:buChar char="•"/>
            </a:pPr>
            <a:r>
              <a:rPr lang="tr-TR" altLang="en-US" sz="2400" dirty="0">
                <a:latin typeface="Times New Roman" panose="02020603050405020304" pitchFamily="18" charset="0"/>
                <a:cs typeface="Times New Roman" panose="02020603050405020304" pitchFamily="18" charset="0"/>
              </a:rPr>
              <a:t>When the turbines become unusable they can be disposed easily and the area left behind can be reused</a:t>
            </a:r>
            <a:r>
              <a:rPr lang="tr-TR" altLang="en-US" sz="2400" dirty="0" smtClean="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a:p>
            <a:pPr>
              <a:spcBef>
                <a:spcPct val="50000"/>
              </a:spcBef>
              <a:buFontTx/>
              <a:buChar char="•"/>
            </a:pPr>
            <a:r>
              <a:rPr lang="en-US" altLang="en-US" sz="2400" dirty="0">
                <a:latin typeface="Times New Roman" panose="02020603050405020304" pitchFamily="18" charset="0"/>
                <a:cs typeface="Times New Roman" panose="02020603050405020304" pitchFamily="18" charset="0"/>
              </a:rPr>
              <a:t> The decreasing cost of wind power and the growing interest in renewable energy sources should ensure that wind power will become a viable energy source in the United States and worldwide. </a:t>
            </a:r>
          </a:p>
          <a:p>
            <a:pPr>
              <a:spcBef>
                <a:spcPct val="50000"/>
              </a:spcBef>
            </a:pPr>
            <a:endParaRPr lang="en-US" altLang="en-US" sz="1600" u="sng" dirty="0"/>
          </a:p>
          <a:p>
            <a:endParaRPr lang="en-US" dirty="0"/>
          </a:p>
        </p:txBody>
      </p:sp>
    </p:spTree>
    <p:extLst>
      <p:ext uri="{BB962C8B-B14F-4D97-AF65-F5344CB8AC3E}">
        <p14:creationId xmlns:p14="http://schemas.microsoft.com/office/powerpoint/2010/main" val="667159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291</TotalTime>
  <Words>426</Words>
  <Application>Microsoft Office PowerPoint</Application>
  <PresentationFormat>Widescreen</PresentationFormat>
  <Paragraphs>36</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Century Gothic</vt:lpstr>
      <vt:lpstr>Times New Roman</vt:lpstr>
      <vt:lpstr>Verdana</vt:lpstr>
      <vt:lpstr>Wingdings</vt:lpstr>
      <vt:lpstr>Wingdings 3</vt:lpstr>
      <vt:lpstr>Wisp</vt:lpstr>
      <vt:lpstr>WIND ENERGY</vt:lpstr>
      <vt:lpstr>INTRODUCTION</vt:lpstr>
      <vt:lpstr>PowerPoint Presentation</vt:lpstr>
      <vt:lpstr>WIND POWER</vt:lpstr>
      <vt:lpstr>WIND ENERGY CONVERSION</vt:lpstr>
      <vt:lpstr>COMPONENTS OF THE WIND TURBINE</vt:lpstr>
      <vt:lpstr>THE PRINCIPLE OF A WIND TURBINE</vt:lpstr>
      <vt:lpstr>WIND ENERGY CONVERSION DIAGRAM</vt:lpstr>
      <vt:lpstr>ADVANTAGES OF WIND POWER</vt:lpstr>
      <vt:lpstr>THANKS FOR YOUR PATIENCE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Dami</dc:creator>
  <cp:lastModifiedBy>Rarosue Amaraibi</cp:lastModifiedBy>
  <cp:revision>17</cp:revision>
  <dcterms:created xsi:type="dcterms:W3CDTF">2017-05-02T15:06:40Z</dcterms:created>
  <dcterms:modified xsi:type="dcterms:W3CDTF">2017-05-03T07:37:07Z</dcterms:modified>
</cp:coreProperties>
</file>