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1" r:id="rId3"/>
    <p:sldId id="285" r:id="rId4"/>
    <p:sldId id="274" r:id="rId5"/>
    <p:sldId id="280" r:id="rId6"/>
    <p:sldId id="290" r:id="rId7"/>
    <p:sldId id="283" r:id="rId8"/>
    <p:sldId id="291" r:id="rId9"/>
    <p:sldId id="286" r:id="rId10"/>
    <p:sldId id="287" r:id="rId11"/>
    <p:sldId id="288" r:id="rId12"/>
    <p:sldId id="289" r:id="rId13"/>
    <p:sldId id="279" r:id="rId14"/>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434" autoAdjust="0"/>
  </p:normalViewPr>
  <p:slideViewPr>
    <p:cSldViewPr snapToGrid="0">
      <p:cViewPr varScale="1">
        <p:scale>
          <a:sx n="75" d="100"/>
          <a:sy n="75" d="100"/>
        </p:scale>
        <p:origin x="11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D3DF6-DEF7-4E99-BBBC-A65CC9AD452D}" type="datetimeFigureOut">
              <a:rPr lang="en-US" smtClean="0"/>
              <a:t>5/4/2017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D5C0F-192E-4F76-8196-C85616D2EA45}" type="slidenum">
              <a:rPr lang="en-US" smtClean="0"/>
              <a:t>‹#›</a:t>
            </a:fld>
            <a:endParaRPr lang="en-US"/>
          </a:p>
        </p:txBody>
      </p:sp>
    </p:spTree>
    <p:extLst>
      <p:ext uri="{BB962C8B-B14F-4D97-AF65-F5344CB8AC3E}">
        <p14:creationId xmlns:p14="http://schemas.microsoft.com/office/powerpoint/2010/main" val="1632084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FOUNDER</a:t>
            </a:r>
            <a:endParaRPr lang="en-US" dirty="0"/>
          </a:p>
        </p:txBody>
      </p:sp>
      <p:sp>
        <p:nvSpPr>
          <p:cNvPr id="4" name="Slide Number Placeholder 3"/>
          <p:cNvSpPr>
            <a:spLocks noGrp="1"/>
          </p:cNvSpPr>
          <p:nvPr>
            <p:ph type="sldNum" sz="quarter" idx="10"/>
          </p:nvPr>
        </p:nvSpPr>
        <p:spPr/>
        <p:txBody>
          <a:bodyPr/>
          <a:lstStyle/>
          <a:p>
            <a:fld id="{9A5D5C0F-192E-4F76-8196-C85616D2EA45}" type="slidenum">
              <a:rPr lang="en-US" smtClean="0"/>
              <a:t>3</a:t>
            </a:fld>
            <a:endParaRPr lang="en-US"/>
          </a:p>
        </p:txBody>
      </p:sp>
    </p:spTree>
    <p:extLst>
      <p:ext uri="{BB962C8B-B14F-4D97-AF65-F5344CB8AC3E}">
        <p14:creationId xmlns:p14="http://schemas.microsoft.com/office/powerpoint/2010/main" val="1599243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C9253E-7D42-44DB-AA7C-311F72DE5C0D}" type="datetimeFigureOut">
              <a:rPr lang="en-US" smtClean="0"/>
              <a:t>5/4/2017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649288D-A580-4929-9A44-0F7EC23DA8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C9253E-7D42-44DB-AA7C-311F72DE5C0D}" type="datetimeFigureOut">
              <a:rPr lang="en-US" smtClean="0"/>
              <a:t>5/4/2017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49288D-A580-4929-9A44-0F7EC23DA8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C9253E-7D42-44DB-AA7C-311F72DE5C0D}" type="datetimeFigureOut">
              <a:rPr lang="en-US" smtClean="0"/>
              <a:t>5/4/2017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49288D-A580-4929-9A44-0F7EC23DA8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C9253E-7D42-44DB-AA7C-311F72DE5C0D}" type="datetimeFigureOut">
              <a:rPr lang="en-US" smtClean="0"/>
              <a:t>5/4/2017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49288D-A580-4929-9A44-0F7EC23DA87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C9253E-7D42-44DB-AA7C-311F72DE5C0D}" type="datetimeFigureOut">
              <a:rPr lang="en-US" smtClean="0"/>
              <a:t>5/4/2017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49288D-A580-4929-9A44-0F7EC23DA87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C9253E-7D42-44DB-AA7C-311F72DE5C0D}" type="datetimeFigureOut">
              <a:rPr lang="en-US" smtClean="0"/>
              <a:t>5/4/2017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49288D-A580-4929-9A44-0F7EC23DA87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C9253E-7D42-44DB-AA7C-311F72DE5C0D}" type="datetimeFigureOut">
              <a:rPr lang="en-US" smtClean="0"/>
              <a:t>5/4/2017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649288D-A580-4929-9A44-0F7EC23DA8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AC9253E-7D42-44DB-AA7C-311F72DE5C0D}" type="datetimeFigureOut">
              <a:rPr lang="en-US" smtClean="0"/>
              <a:t>5/4/2017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649288D-A580-4929-9A44-0F7EC23DA87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C9253E-7D42-44DB-AA7C-311F72DE5C0D}" type="datetimeFigureOut">
              <a:rPr lang="en-US" smtClean="0"/>
              <a:t>5/4/2017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649288D-A580-4929-9A44-0F7EC23DA8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AC9253E-7D42-44DB-AA7C-311F72DE5C0D}" type="datetimeFigureOut">
              <a:rPr lang="en-US" smtClean="0"/>
              <a:t>5/4/2017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49288D-A580-4929-9A44-0F7EC23DA8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AC9253E-7D42-44DB-AA7C-311F72DE5C0D}" type="datetimeFigureOut">
              <a:rPr lang="en-US" smtClean="0"/>
              <a:t>5/4/2017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649288D-A580-4929-9A44-0F7EC23DA87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C9253E-7D42-44DB-AA7C-311F72DE5C0D}" type="datetimeFigureOut">
              <a:rPr lang="en-US" smtClean="0"/>
              <a:t>5/4/2017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649288D-A580-4929-9A44-0F7EC23DA8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990" y="387927"/>
            <a:ext cx="6858000" cy="1844996"/>
          </a:xfrm>
        </p:spPr>
        <p:txBody>
          <a:bodyPr>
            <a:normAutofit fontScale="90000"/>
          </a:bodyPr>
          <a:lstStyle/>
          <a:p>
            <a:r>
              <a:rPr lang="en-US" sz="4000" b="1" dirty="0" smtClean="0">
                <a:ea typeface="Verdana" panose="020B0604030504040204" pitchFamily="34" charset="0"/>
                <a:cs typeface="Verdana" panose="020B0604030504040204" pitchFamily="34" charset="0"/>
              </a:rPr>
              <a:t>SUCCESSFUL ENTREPRENEURS GOING GREEN</a:t>
            </a:r>
            <a:endParaRPr lang="en-US" sz="4000" b="1" dirty="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212176" y="3009168"/>
            <a:ext cx="6687355" cy="3361385"/>
          </a:xfrm>
        </p:spPr>
        <p:txBody>
          <a:bodyPr>
            <a:normAutofit/>
          </a:bodyPr>
          <a:lstStyle/>
          <a:p>
            <a:endParaRPr lang="en-US" sz="3000" dirty="0" smtClean="0"/>
          </a:p>
          <a:p>
            <a:endParaRPr lang="en-US" sz="3000" dirty="0"/>
          </a:p>
          <a:p>
            <a:r>
              <a:rPr lang="en-GB" sz="4000" b="1" dirty="0" smtClean="0"/>
              <a:t>CASE STUDY: ELON MUSK</a:t>
            </a:r>
            <a:endParaRPr lang="en-GB" sz="4000" dirty="0"/>
          </a:p>
          <a:p>
            <a:endParaRPr lang="en-US" sz="3600" b="1" dirty="0" smtClean="0"/>
          </a:p>
          <a:p>
            <a:endParaRPr lang="en-US" sz="5600"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52235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300" y="647700"/>
            <a:ext cx="7112000" cy="8094524"/>
          </a:xfrm>
          <a:prstGeom prst="rect">
            <a:avLst/>
          </a:prstGeom>
        </p:spPr>
        <p:txBody>
          <a:bodyPr wrap="square">
            <a:spAutoFit/>
          </a:bodyPr>
          <a:lstStyle/>
          <a:p>
            <a:pPr algn="ctr"/>
            <a:r>
              <a:rPr lang="en-US" sz="3200" b="1" dirty="0"/>
              <a:t>ELON MUSK’S VIEW ON GOING GREEN</a:t>
            </a:r>
          </a:p>
          <a:p>
            <a:endParaRPr lang="en-US" sz="2400" dirty="0" smtClean="0"/>
          </a:p>
          <a:p>
            <a:pPr marL="342900" indent="-342900">
              <a:buFont typeface="Wingdings" panose="05000000000000000000" pitchFamily="2" charset="2"/>
              <a:buChar char="Ø"/>
            </a:pPr>
            <a:r>
              <a:rPr lang="en-US" sz="2400" dirty="0"/>
              <a:t>During a presentation at the Paris-Sorbonne University in Paris, Musk said the adoption of sustainable energy over fossil fuels is ultimately inevitable because eventually humans will run out of fossil </a:t>
            </a:r>
            <a:r>
              <a:rPr lang="en-US" sz="2400" dirty="0" smtClean="0"/>
              <a:t>fuels. </a:t>
            </a:r>
          </a:p>
          <a:p>
            <a:endParaRPr lang="en-US" sz="2400" dirty="0" smtClean="0"/>
          </a:p>
          <a:p>
            <a:pPr marL="342900" indent="-342900">
              <a:buFont typeface="Wingdings" panose="05000000000000000000" pitchFamily="2" charset="2"/>
              <a:buChar char="Ø"/>
            </a:pPr>
            <a:r>
              <a:rPr lang="en-US" sz="2400" dirty="0"/>
              <a:t>Even if producing CO</a:t>
            </a:r>
            <a:r>
              <a:rPr lang="en-US" sz="2000" dirty="0"/>
              <a:t>2</a:t>
            </a:r>
            <a:r>
              <a:rPr lang="en-US" sz="2400" dirty="0"/>
              <a:t> was good for </a:t>
            </a:r>
            <a:r>
              <a:rPr lang="en-US" sz="2400" dirty="0" smtClean="0"/>
              <a:t>the environment</a:t>
            </a:r>
            <a:r>
              <a:rPr lang="en-US" sz="2400" dirty="0"/>
              <a:t>, given that we are going to run out of hydrocarbons, we need to find some sustainable means.</a:t>
            </a:r>
          </a:p>
          <a:p>
            <a:pPr marL="342900" indent="-342900">
              <a:buFont typeface="Wingdings" panose="05000000000000000000" pitchFamily="2" charset="2"/>
              <a:buChar char="Ø"/>
            </a:pPr>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p:txBody>
      </p:sp>
    </p:spTree>
    <p:extLst>
      <p:ext uri="{BB962C8B-B14F-4D97-AF65-F5344CB8AC3E}">
        <p14:creationId xmlns:p14="http://schemas.microsoft.com/office/powerpoint/2010/main" val="41988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751345"/>
            <a:ext cx="6841836" cy="5219964"/>
          </a:xfrm>
          <a:prstGeom prst="rect">
            <a:avLst/>
          </a:prstGeom>
        </p:spPr>
        <p:txBody>
          <a:bodyPr wrap="square">
            <a:spAutoFit/>
          </a:bodyPr>
          <a:lstStyle/>
          <a:p>
            <a:pPr algn="ctr"/>
            <a:r>
              <a:rPr lang="en-US" sz="3200" b="1" dirty="0"/>
              <a:t>ELON MUSK’S VIEW ON GOING GREEN</a:t>
            </a:r>
          </a:p>
          <a:p>
            <a:pPr marL="342900" indent="-342900">
              <a:buFont typeface="Wingdings" panose="05000000000000000000" pitchFamily="2" charset="2"/>
              <a:buChar char="Ø"/>
            </a:pPr>
            <a:r>
              <a:rPr lang="en-US" sz="2400" dirty="0" smtClean="0"/>
              <a:t>However</a:t>
            </a:r>
            <a:r>
              <a:rPr lang="en-US" sz="2400" dirty="0"/>
              <a:t>, he said one of two things will happen if </a:t>
            </a:r>
            <a:r>
              <a:rPr lang="en-US" sz="2400" dirty="0" smtClean="0"/>
              <a:t>governments </a:t>
            </a:r>
            <a:r>
              <a:rPr lang="en-US" sz="2400" dirty="0"/>
              <a:t>continue to rely on fossil fuels.</a:t>
            </a:r>
          </a:p>
          <a:p>
            <a:endParaRPr lang="en-US" sz="2400" dirty="0"/>
          </a:p>
          <a:p>
            <a:pPr marL="457200" indent="-457200">
              <a:buFont typeface="+mj-lt"/>
              <a:buAutoNum type="arabicPeriod"/>
            </a:pPr>
            <a:r>
              <a:rPr lang="en-US" sz="2400" dirty="0" smtClean="0"/>
              <a:t>“If </a:t>
            </a:r>
            <a:r>
              <a:rPr lang="en-US" sz="2400" dirty="0"/>
              <a:t>we wait and delay the change, the best case is simply delaying the inevitable </a:t>
            </a:r>
            <a:r>
              <a:rPr lang="en-US" sz="2400" dirty="0" smtClean="0"/>
              <a:t>transition to sustainable </a:t>
            </a:r>
            <a:r>
              <a:rPr lang="en-US" sz="2400" dirty="0"/>
              <a:t>energy. This is the best case if we don’t take action </a:t>
            </a:r>
            <a:r>
              <a:rPr lang="en-US" sz="2400" dirty="0" smtClean="0"/>
              <a:t>now” </a:t>
            </a:r>
            <a:endParaRPr lang="en-US" sz="2400" dirty="0"/>
          </a:p>
          <a:p>
            <a:pPr marL="457200" indent="-457200">
              <a:buFont typeface="+mj-lt"/>
              <a:buAutoNum type="arabicPeriod"/>
            </a:pPr>
            <a:r>
              <a:rPr lang="en-US" sz="2400" dirty="0" smtClean="0"/>
              <a:t>“</a:t>
            </a:r>
            <a:r>
              <a:rPr lang="en-US" sz="2400" dirty="0"/>
              <a:t>The worst case, however, is more displacement and destruction than all the wars in history combined. </a:t>
            </a:r>
          </a:p>
        </p:txBody>
      </p:sp>
    </p:spTree>
    <p:extLst>
      <p:ext uri="{BB962C8B-B14F-4D97-AF65-F5344CB8AC3E}">
        <p14:creationId xmlns:p14="http://schemas.microsoft.com/office/powerpoint/2010/main" val="15085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711201"/>
            <a:ext cx="6845300" cy="5509200"/>
          </a:xfrm>
          <a:prstGeom prst="rect">
            <a:avLst/>
          </a:prstGeom>
        </p:spPr>
        <p:txBody>
          <a:bodyPr wrap="square">
            <a:spAutoFit/>
          </a:bodyPr>
          <a:lstStyle/>
          <a:p>
            <a:pPr algn="ctr"/>
            <a:r>
              <a:rPr lang="en-US" sz="3200" b="1" dirty="0"/>
              <a:t>ELON MUSK’S VIEW ON GOING GREEN</a:t>
            </a:r>
          </a:p>
          <a:p>
            <a:endParaRPr lang="en-US" sz="2400" dirty="0"/>
          </a:p>
          <a:p>
            <a:pPr marL="342900" indent="-342900">
              <a:buFont typeface="Wingdings" panose="05000000000000000000" pitchFamily="2" charset="2"/>
              <a:buChar char="Ø"/>
            </a:pPr>
            <a:r>
              <a:rPr lang="en-US" sz="2400" dirty="0"/>
              <a:t>Practical solutions do exist, a policy that requires electricity suppliers to gradually increase their use of renewable energy such as wind, solar, geothermal, and bioenergy</a:t>
            </a:r>
            <a:r>
              <a:rPr lang="en-US" sz="2400" dirty="0" smtClean="0"/>
              <a:t>.</a:t>
            </a:r>
          </a:p>
          <a:p>
            <a:endParaRPr lang="en-US" sz="2400" dirty="0" smtClean="0"/>
          </a:p>
          <a:p>
            <a:pPr marL="342900" indent="-342900">
              <a:buFont typeface="Wingdings" panose="05000000000000000000" pitchFamily="2" charset="2"/>
              <a:buChar char="Ø"/>
            </a:pPr>
            <a:r>
              <a:rPr lang="en-US" sz="2400" dirty="0"/>
              <a:t>If governments propose a carbon </a:t>
            </a:r>
            <a:r>
              <a:rPr lang="en-US" sz="2400" dirty="0" smtClean="0"/>
              <a:t>tax(</a:t>
            </a:r>
            <a:r>
              <a:rPr lang="en-US" sz="2400" dirty="0" err="1" smtClean="0"/>
              <a:t>i.e</a:t>
            </a:r>
            <a:r>
              <a:rPr lang="en-US" sz="2400" dirty="0" smtClean="0"/>
              <a:t> paying for the carbon you emit), there’s </a:t>
            </a:r>
            <a:r>
              <a:rPr lang="en-US" sz="2400" dirty="0"/>
              <a:t>a </a:t>
            </a:r>
            <a:r>
              <a:rPr lang="en-US" sz="2400" dirty="0" smtClean="0"/>
              <a:t>chance that the </a:t>
            </a:r>
            <a:r>
              <a:rPr lang="en-US" sz="2400" dirty="0"/>
              <a:t>damage from climate change can be contained.</a:t>
            </a:r>
          </a:p>
          <a:p>
            <a:endParaRPr lang="en-US" sz="2400" dirty="0"/>
          </a:p>
          <a:p>
            <a:endParaRPr lang="en-US" sz="2400" dirty="0" smtClean="0"/>
          </a:p>
        </p:txBody>
      </p:sp>
    </p:spTree>
    <p:extLst>
      <p:ext uri="{BB962C8B-B14F-4D97-AF65-F5344CB8AC3E}">
        <p14:creationId xmlns:p14="http://schemas.microsoft.com/office/powerpoint/2010/main" val="12219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3164" y="512619"/>
            <a:ext cx="6594764" cy="5902036"/>
          </a:xfrm>
        </p:spPr>
        <p:txBody>
          <a:bodyPr>
            <a:noAutofit/>
          </a:bodyPr>
          <a:lstStyle/>
          <a:p>
            <a:pPr algn="just">
              <a:lnSpc>
                <a:spcPct val="200000"/>
              </a:lnSpc>
              <a:buFont typeface="Wingdings" panose="05000000000000000000" pitchFamily="2" charset="2"/>
              <a:buChar char="Ø"/>
            </a:pPr>
            <a:r>
              <a:rPr lang="en-US" sz="2400" dirty="0" err="1" smtClean="0">
                <a:latin typeface="Calibri" panose="020F0502020204030204" pitchFamily="34" charset="0"/>
              </a:rPr>
              <a:t>Elon</a:t>
            </a:r>
            <a:r>
              <a:rPr lang="en-US" sz="2400" dirty="0" smtClean="0">
                <a:latin typeface="Calibri" panose="020F0502020204030204" pitchFamily="34" charset="0"/>
              </a:rPr>
              <a:t> Musk is a very wealthy and successful man, yet he is interested in the wellbeing of our environment. </a:t>
            </a:r>
          </a:p>
          <a:p>
            <a:pPr algn="just">
              <a:lnSpc>
                <a:spcPct val="200000"/>
              </a:lnSpc>
              <a:buFont typeface="Wingdings" panose="05000000000000000000" pitchFamily="2" charset="2"/>
              <a:buChar char="Ø"/>
            </a:pPr>
            <a:r>
              <a:rPr lang="en-US" sz="2400" dirty="0">
                <a:latin typeface="Calibri" panose="020F0502020204030204" pitchFamily="34" charset="0"/>
              </a:rPr>
              <a:t>Some people don’t like change but you need to embrace change if the alternative is disaster. </a:t>
            </a:r>
            <a:endParaRPr lang="en-US" sz="2400" dirty="0" smtClean="0">
              <a:latin typeface="Calibri" panose="020F0502020204030204" pitchFamily="34" charset="0"/>
            </a:endParaRPr>
          </a:p>
          <a:p>
            <a:pPr algn="just">
              <a:lnSpc>
                <a:spcPct val="200000"/>
              </a:lnSpc>
              <a:buFont typeface="Wingdings" panose="05000000000000000000" pitchFamily="2" charset="2"/>
              <a:buChar char="Ø"/>
            </a:pPr>
            <a:r>
              <a:rPr lang="en-US" sz="2400" dirty="0">
                <a:latin typeface="Calibri" panose="020F0502020204030204" pitchFamily="34" charset="0"/>
              </a:rPr>
              <a:t>W</a:t>
            </a:r>
            <a:r>
              <a:rPr lang="en-US" sz="2400" dirty="0" smtClean="0">
                <a:latin typeface="Calibri" panose="020F0502020204030204" pitchFamily="34" charset="0"/>
              </a:rPr>
              <a:t>e must strive to develop things which are beneficial to our schools, home and the society at large. LETS GO GREEN.</a:t>
            </a:r>
          </a:p>
        </p:txBody>
      </p:sp>
      <p:sp>
        <p:nvSpPr>
          <p:cNvPr id="2" name="Title 1"/>
          <p:cNvSpPr>
            <a:spLocks noGrp="1"/>
          </p:cNvSpPr>
          <p:nvPr>
            <p:ph type="title"/>
          </p:nvPr>
        </p:nvSpPr>
        <p:spPr>
          <a:xfrm>
            <a:off x="614798" y="0"/>
            <a:ext cx="7886700" cy="734291"/>
          </a:xfrm>
        </p:spPr>
        <p:txBody>
          <a:bodyPr>
            <a:normAutofit/>
          </a:bodyPr>
          <a:lstStyle/>
          <a:p>
            <a:pPr algn="ctr"/>
            <a:r>
              <a:rPr lang="en-GB" sz="3200" b="1" dirty="0" smtClean="0"/>
              <a:t>CONCLUSION</a:t>
            </a:r>
            <a:endParaRPr lang="en-GB" sz="3200" b="1" dirty="0"/>
          </a:p>
        </p:txBody>
      </p:sp>
    </p:spTree>
    <p:extLst>
      <p:ext uri="{BB962C8B-B14F-4D97-AF65-F5344CB8AC3E}">
        <p14:creationId xmlns:p14="http://schemas.microsoft.com/office/powerpoint/2010/main" val="46657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955963"/>
            <a:ext cx="8187379" cy="5735781"/>
          </a:xfrm>
        </p:spPr>
        <p:txBody>
          <a:bodyPr>
            <a:normAutofit/>
          </a:bodyPr>
          <a:lstStyle/>
          <a:p>
            <a:pPr>
              <a:lnSpc>
                <a:spcPct val="150000"/>
              </a:lnSpc>
              <a:buFont typeface="Wingdings" panose="05000000000000000000" pitchFamily="2" charset="2"/>
              <a:buChar char="Ø"/>
            </a:pPr>
            <a:r>
              <a:rPr lang="en-US" sz="2600" dirty="0" smtClean="0"/>
              <a:t>To talk about successful entrepreneurs  like </a:t>
            </a:r>
            <a:r>
              <a:rPr lang="en-US" sz="2600" dirty="0" err="1" smtClean="0"/>
              <a:t>Elon</a:t>
            </a:r>
            <a:r>
              <a:rPr lang="en-US" sz="2600" dirty="0" smtClean="0"/>
              <a:t> Musk.</a:t>
            </a:r>
          </a:p>
          <a:p>
            <a:pPr>
              <a:lnSpc>
                <a:spcPct val="150000"/>
              </a:lnSpc>
              <a:buFont typeface="Wingdings" panose="05000000000000000000" pitchFamily="2" charset="2"/>
              <a:buChar char="Ø"/>
            </a:pPr>
            <a:r>
              <a:rPr lang="en-US" sz="2600" dirty="0" smtClean="0"/>
              <a:t>To learn about his interest in sustainability and the successful business he has around it.</a:t>
            </a:r>
          </a:p>
          <a:p>
            <a:pPr>
              <a:lnSpc>
                <a:spcPct val="150000"/>
              </a:lnSpc>
              <a:buFont typeface="Wingdings" panose="05000000000000000000" pitchFamily="2" charset="2"/>
              <a:buChar char="Ø"/>
            </a:pPr>
            <a:r>
              <a:rPr lang="en-US" sz="2600" dirty="0" smtClean="0"/>
              <a:t>To show that you can be successful and still protect the environment.</a:t>
            </a:r>
          </a:p>
        </p:txBody>
      </p:sp>
      <p:sp>
        <p:nvSpPr>
          <p:cNvPr id="2" name="Title 1"/>
          <p:cNvSpPr>
            <a:spLocks noGrp="1"/>
          </p:cNvSpPr>
          <p:nvPr>
            <p:ph type="title"/>
          </p:nvPr>
        </p:nvSpPr>
        <p:spPr>
          <a:xfrm>
            <a:off x="600943" y="290947"/>
            <a:ext cx="7886700" cy="665017"/>
          </a:xfrm>
        </p:spPr>
        <p:txBody>
          <a:bodyPr>
            <a:noAutofit/>
          </a:bodyPr>
          <a:lstStyle/>
          <a:p>
            <a:pPr algn="ctr"/>
            <a:r>
              <a:rPr lang="en-US" sz="3200" b="1" dirty="0" smtClean="0"/>
              <a:t>AIMS AND OBJECTIVES</a:t>
            </a:r>
            <a:br>
              <a:rPr lang="en-US" sz="3200" b="1" dirty="0" smtClean="0"/>
            </a:br>
            <a:endParaRPr lang="en-US" sz="3200" b="1" dirty="0"/>
          </a:p>
        </p:txBody>
      </p:sp>
    </p:spTree>
    <p:extLst>
      <p:ext uri="{BB962C8B-B14F-4D97-AF65-F5344CB8AC3E}">
        <p14:creationId xmlns:p14="http://schemas.microsoft.com/office/powerpoint/2010/main" val="3124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63" y="971547"/>
            <a:ext cx="7564582" cy="5734053"/>
          </a:xfrm>
        </p:spPr>
        <p:txBody>
          <a:bodyPr>
            <a:noAutofit/>
          </a:bodyPr>
          <a:lstStyle/>
          <a:p>
            <a:pPr marL="0" indent="0">
              <a:lnSpc>
                <a:spcPct val="160000"/>
              </a:lnSpc>
              <a:buNone/>
            </a:pPr>
            <a:endParaRPr lang="en-US" sz="2400" dirty="0"/>
          </a:p>
          <a:p>
            <a:pPr marL="0" indent="0">
              <a:lnSpc>
                <a:spcPct val="160000"/>
              </a:lnSpc>
              <a:buNone/>
            </a:pPr>
            <a:endParaRPr lang="en-GB" sz="2400" dirty="0" smtClean="0"/>
          </a:p>
        </p:txBody>
      </p:sp>
      <p:sp>
        <p:nvSpPr>
          <p:cNvPr id="2" name="Title 1"/>
          <p:cNvSpPr>
            <a:spLocks noGrp="1"/>
          </p:cNvSpPr>
          <p:nvPr>
            <p:ph type="title"/>
          </p:nvPr>
        </p:nvSpPr>
        <p:spPr>
          <a:xfrm>
            <a:off x="656361" y="1"/>
            <a:ext cx="7886700" cy="720436"/>
          </a:xfrm>
        </p:spPr>
        <p:txBody>
          <a:bodyPr>
            <a:normAutofit/>
          </a:bodyPr>
          <a:lstStyle/>
          <a:p>
            <a:pPr algn="ctr"/>
            <a:r>
              <a:rPr lang="en-US" sz="3200" b="1" dirty="0" smtClean="0"/>
              <a:t>INTRODUCTION</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381" y="971548"/>
            <a:ext cx="4133933" cy="5089742"/>
          </a:xfrm>
          <a:prstGeom prst="rect">
            <a:avLst/>
          </a:prstGeom>
        </p:spPr>
      </p:pic>
    </p:spTree>
    <p:extLst>
      <p:ext uri="{BB962C8B-B14F-4D97-AF65-F5344CB8AC3E}">
        <p14:creationId xmlns:p14="http://schemas.microsoft.com/office/powerpoint/2010/main" val="155912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997527"/>
            <a:ext cx="8160327" cy="5638800"/>
          </a:xfrm>
        </p:spPr>
        <p:txBody>
          <a:bodyPr>
            <a:noAutofit/>
          </a:bodyPr>
          <a:lstStyle/>
          <a:p>
            <a:pPr marL="0" indent="0">
              <a:buNone/>
            </a:pPr>
            <a:endParaRPr lang="en-GB" sz="2400" dirty="0" smtClean="0"/>
          </a:p>
          <a:p>
            <a:pPr>
              <a:buFont typeface="Wingdings" panose="05000000000000000000" pitchFamily="2" charset="2"/>
              <a:buChar char="Ø"/>
            </a:pPr>
            <a:r>
              <a:rPr lang="en-US" sz="2400" dirty="0"/>
              <a:t> </a:t>
            </a:r>
            <a:r>
              <a:rPr lang="en-US" sz="2400" dirty="0" smtClean="0"/>
              <a:t>Musk is known </a:t>
            </a:r>
            <a:r>
              <a:rPr lang="en-US" sz="2400" dirty="0"/>
              <a:t>for his prowess as a business </a:t>
            </a:r>
            <a:r>
              <a:rPr lang="en-US" sz="2400" dirty="0" smtClean="0"/>
              <a:t>leader.</a:t>
            </a:r>
          </a:p>
          <a:p>
            <a:pPr>
              <a:buFont typeface="Wingdings" panose="05000000000000000000" pitchFamily="2" charset="2"/>
              <a:buChar char="Ø"/>
            </a:pPr>
            <a:r>
              <a:rPr lang="en-US" sz="2400" dirty="0" smtClean="0"/>
              <a:t>In </a:t>
            </a:r>
            <a:r>
              <a:rPr lang="en-US" sz="2400" dirty="0"/>
              <a:t>2016, Musk was ranked 21st on Forbes list of The World's Most Powerful People. </a:t>
            </a:r>
          </a:p>
          <a:p>
            <a:pPr>
              <a:buFont typeface="Wingdings" panose="05000000000000000000" pitchFamily="2" charset="2"/>
              <a:buChar char="Ø"/>
            </a:pPr>
            <a:r>
              <a:rPr lang="en-US" sz="2400" dirty="0" smtClean="0"/>
              <a:t>In 2017, he has an estimated net worth of $15.2 billion, making him the 80th-wealthiest person in the world. </a:t>
            </a:r>
          </a:p>
          <a:p>
            <a:pPr>
              <a:buFont typeface="Wingdings" panose="05000000000000000000" pitchFamily="2" charset="2"/>
              <a:buChar char="Ø"/>
            </a:pPr>
            <a:r>
              <a:rPr lang="en-US" sz="2400" dirty="0" smtClean="0"/>
              <a:t>Musk determined three main things that were likely to change the world in his lifetime: the internet, renewable energy and space travel. Hence his businesses were centered on these three things.</a:t>
            </a:r>
          </a:p>
        </p:txBody>
      </p:sp>
      <p:sp>
        <p:nvSpPr>
          <p:cNvPr id="2" name="Title 1"/>
          <p:cNvSpPr>
            <a:spLocks noGrp="1"/>
          </p:cNvSpPr>
          <p:nvPr>
            <p:ph type="title"/>
          </p:nvPr>
        </p:nvSpPr>
        <p:spPr>
          <a:xfrm>
            <a:off x="600943" y="0"/>
            <a:ext cx="7886700" cy="997527"/>
          </a:xfrm>
        </p:spPr>
        <p:txBody>
          <a:bodyPr>
            <a:normAutofit/>
          </a:bodyPr>
          <a:lstStyle/>
          <a:p>
            <a:pPr algn="ctr"/>
            <a:r>
              <a:rPr lang="en-US" sz="3200" b="1" dirty="0" smtClean="0"/>
              <a:t>ABOUT ELON MUSK</a:t>
            </a:r>
            <a:endParaRPr lang="en-GB" sz="3200" dirty="0"/>
          </a:p>
        </p:txBody>
      </p:sp>
    </p:spTree>
    <p:extLst>
      <p:ext uri="{BB962C8B-B14F-4D97-AF65-F5344CB8AC3E}">
        <p14:creationId xmlns:p14="http://schemas.microsoft.com/office/powerpoint/2010/main" val="27455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7313"/>
            <a:ext cx="7886700" cy="912812"/>
          </a:xfrm>
        </p:spPr>
        <p:txBody>
          <a:bodyPr>
            <a:normAutofit/>
          </a:bodyPr>
          <a:lstStyle/>
          <a:p>
            <a:pPr algn="ctr"/>
            <a:r>
              <a:rPr lang="en-US" sz="3200" b="1" dirty="0" smtClean="0"/>
              <a:t>HIS BUSINESS</a:t>
            </a:r>
            <a:endParaRPr lang="en-US" sz="3200" b="1" dirty="0"/>
          </a:p>
        </p:txBody>
      </p:sp>
      <p:sp>
        <p:nvSpPr>
          <p:cNvPr id="3" name="Rectangle 2"/>
          <p:cNvSpPr/>
          <p:nvPr/>
        </p:nvSpPr>
        <p:spPr>
          <a:xfrm>
            <a:off x="957943" y="798286"/>
            <a:ext cx="7257143" cy="4524315"/>
          </a:xfrm>
          <a:prstGeom prst="rect">
            <a:avLst/>
          </a:prstGeom>
        </p:spPr>
        <p:txBody>
          <a:bodyPr wrap="square">
            <a:spAutoFit/>
          </a:bodyPr>
          <a:lstStyle/>
          <a:p>
            <a:endParaRPr lang="en-US" sz="2400" b="1" dirty="0" smtClean="0"/>
          </a:p>
          <a:p>
            <a:pPr marL="457200" indent="-457200">
              <a:buAutoNum type="arabicPeriod"/>
            </a:pPr>
            <a:r>
              <a:rPr lang="en-US" sz="2400" dirty="0" smtClean="0"/>
              <a:t>ZIP2</a:t>
            </a:r>
            <a:r>
              <a:rPr lang="en-US" sz="2400" b="1" dirty="0" smtClean="0"/>
              <a:t>: </a:t>
            </a:r>
            <a:r>
              <a:rPr lang="en-US" sz="2400" dirty="0"/>
              <a:t>A</a:t>
            </a:r>
            <a:r>
              <a:rPr lang="en-US" sz="2400" dirty="0" smtClean="0"/>
              <a:t> </a:t>
            </a:r>
            <a:r>
              <a:rPr lang="en-US" sz="2400" dirty="0"/>
              <a:t>web software </a:t>
            </a:r>
            <a:r>
              <a:rPr lang="en-US" sz="2400" dirty="0" smtClean="0"/>
              <a:t>company</a:t>
            </a:r>
            <a:r>
              <a:rPr lang="en-US" sz="2400" dirty="0"/>
              <a:t>.</a:t>
            </a:r>
            <a:endParaRPr lang="en-US" sz="2400" dirty="0" smtClean="0"/>
          </a:p>
          <a:p>
            <a:pPr marL="457200" indent="-457200">
              <a:buAutoNum type="arabicPeriod"/>
            </a:pPr>
            <a:r>
              <a:rPr lang="en-US" sz="2400" dirty="0"/>
              <a:t>X.COM AND PAYPAL: </a:t>
            </a:r>
            <a:r>
              <a:rPr lang="en-US" sz="2400" dirty="0" smtClean="0"/>
              <a:t> </a:t>
            </a:r>
            <a:r>
              <a:rPr lang="en-US" sz="2400" dirty="0"/>
              <a:t>A</a:t>
            </a:r>
            <a:r>
              <a:rPr lang="en-US" sz="2400" dirty="0" smtClean="0"/>
              <a:t>n </a:t>
            </a:r>
            <a:r>
              <a:rPr lang="en-US" sz="2400" dirty="0"/>
              <a:t>online financial services and e-mail payment </a:t>
            </a:r>
            <a:r>
              <a:rPr lang="en-US" sz="2400" dirty="0" smtClean="0"/>
              <a:t>company</a:t>
            </a:r>
            <a:r>
              <a:rPr lang="en-US" sz="2400" dirty="0"/>
              <a:t>. </a:t>
            </a:r>
          </a:p>
          <a:p>
            <a:pPr marL="457200" indent="-457200">
              <a:buAutoNum type="arabicPeriod"/>
            </a:pPr>
            <a:r>
              <a:rPr lang="en-US" sz="2400" dirty="0" smtClean="0"/>
              <a:t>HYPERLOOP</a:t>
            </a:r>
            <a:r>
              <a:rPr lang="en-US" sz="2400" dirty="0"/>
              <a:t>: </a:t>
            </a:r>
            <a:r>
              <a:rPr lang="en-US" sz="2400" dirty="0" smtClean="0"/>
              <a:t>A concept </a:t>
            </a:r>
            <a:r>
              <a:rPr lang="en-US" sz="2400" dirty="0"/>
              <a:t>for a high-speed transportation system. </a:t>
            </a:r>
            <a:endParaRPr lang="en-US" sz="2400" dirty="0" smtClean="0"/>
          </a:p>
          <a:p>
            <a:pPr marL="457200" indent="-457200">
              <a:buAutoNum type="arabicPeriod"/>
            </a:pPr>
            <a:r>
              <a:rPr lang="en-US" sz="2400" dirty="0" smtClean="0"/>
              <a:t>NEURAL LINK: The </a:t>
            </a:r>
            <a:r>
              <a:rPr lang="en-US" sz="2400" dirty="0"/>
              <a:t>company is centered on creating devices that can be implanted in the human brain, with the eventual purpose of helping human beings merge with software and keep pace with advancements in artificial intelligence.</a:t>
            </a:r>
          </a:p>
          <a:p>
            <a:endParaRPr lang="en-US" sz="2400" dirty="0"/>
          </a:p>
        </p:txBody>
      </p:sp>
    </p:spTree>
    <p:extLst>
      <p:ext uri="{BB962C8B-B14F-4D97-AF65-F5344CB8AC3E}">
        <p14:creationId xmlns:p14="http://schemas.microsoft.com/office/powerpoint/2010/main" val="79896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572000" cy="369332"/>
          </a:xfrm>
          <a:prstGeom prst="rect">
            <a:avLst/>
          </a:prstGeom>
        </p:spPr>
        <p:txBody>
          <a:bodyPr>
            <a:spAutoFit/>
          </a:bodyPr>
          <a:lstStyle/>
          <a:p>
            <a:r>
              <a:rPr lang="en-US" dirty="0" smtClean="0"/>
              <a:t> </a:t>
            </a:r>
            <a:endParaRPr lang="en-US" dirty="0"/>
          </a:p>
        </p:txBody>
      </p:sp>
      <p:sp>
        <p:nvSpPr>
          <p:cNvPr id="4" name="Rectangle 3"/>
          <p:cNvSpPr/>
          <p:nvPr/>
        </p:nvSpPr>
        <p:spPr>
          <a:xfrm>
            <a:off x="787400" y="749300"/>
            <a:ext cx="7556500" cy="2308324"/>
          </a:xfrm>
          <a:prstGeom prst="rect">
            <a:avLst/>
          </a:prstGeom>
        </p:spPr>
        <p:txBody>
          <a:bodyPr wrap="square">
            <a:spAutoFit/>
          </a:bodyPr>
          <a:lstStyle/>
          <a:p>
            <a:r>
              <a:rPr lang="en-US" sz="2400" dirty="0" smtClean="0"/>
              <a:t>5. SOLAR </a:t>
            </a:r>
            <a:r>
              <a:rPr lang="en-US" sz="2400" dirty="0"/>
              <a:t>CITY:  </a:t>
            </a:r>
          </a:p>
          <a:p>
            <a:r>
              <a:rPr lang="en-US" sz="2400" dirty="0"/>
              <a:t>The underlying motivation for funding </a:t>
            </a:r>
            <a:r>
              <a:rPr lang="en-US" sz="2400" dirty="0" err="1" smtClean="0"/>
              <a:t>solarcity</a:t>
            </a:r>
            <a:r>
              <a:rPr lang="en-US" sz="2400" dirty="0" smtClean="0"/>
              <a:t> is </a:t>
            </a:r>
            <a:r>
              <a:rPr lang="en-US" sz="2400" dirty="0"/>
              <a:t>to help combat global warming. </a:t>
            </a:r>
            <a:r>
              <a:rPr lang="en-US" sz="2400" dirty="0" err="1" smtClean="0"/>
              <a:t>SolarCity</a:t>
            </a:r>
            <a:r>
              <a:rPr lang="en-US" sz="2400" dirty="0" smtClean="0"/>
              <a:t> involves the replacement of dirty energy with clean energy, </a:t>
            </a:r>
            <a:r>
              <a:rPr lang="en-US" sz="2400" dirty="0"/>
              <a:t>spelling the end of the coal- and natural-gas-burning power </a:t>
            </a:r>
            <a:r>
              <a:rPr lang="en-US" sz="2400" dirty="0" smtClean="0"/>
              <a:t>plants to a large extent.</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2163008" y="3263900"/>
            <a:ext cx="4300917"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363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1400" y="876300"/>
            <a:ext cx="5816600" cy="1200329"/>
          </a:xfrm>
          <a:prstGeom prst="rect">
            <a:avLst/>
          </a:prstGeom>
        </p:spPr>
        <p:txBody>
          <a:bodyPr wrap="square">
            <a:spAutoFit/>
          </a:bodyPr>
          <a:lstStyle/>
          <a:p>
            <a:r>
              <a:rPr lang="en-US" sz="2400" dirty="0" smtClean="0"/>
              <a:t>6. TESLA</a:t>
            </a:r>
            <a:r>
              <a:rPr lang="en-US" sz="2400" dirty="0"/>
              <a:t>: </a:t>
            </a:r>
            <a:r>
              <a:rPr lang="en-US" sz="2400" dirty="0" smtClean="0"/>
              <a:t>Tesla Motors built an </a:t>
            </a:r>
            <a:r>
              <a:rPr lang="en-US" sz="2400" dirty="0"/>
              <a:t>electric sports car (vehicles that don’t burn  hydrocarbon </a:t>
            </a:r>
            <a:r>
              <a:rPr lang="en-US" sz="2400" dirty="0" err="1" smtClean="0"/>
              <a:t>i.e</a:t>
            </a:r>
            <a:r>
              <a:rPr lang="en-US" sz="2400" dirty="0" smtClean="0"/>
              <a:t> zero emission vehicles).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473" y="2571752"/>
            <a:ext cx="5749636" cy="323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010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543" y="537029"/>
            <a:ext cx="8287657" cy="3785652"/>
          </a:xfrm>
          <a:prstGeom prst="rect">
            <a:avLst/>
          </a:prstGeom>
        </p:spPr>
        <p:txBody>
          <a:bodyPr wrap="square">
            <a:spAutoFit/>
          </a:bodyPr>
          <a:lstStyle/>
          <a:p>
            <a:endParaRPr lang="en-US" sz="2400" dirty="0"/>
          </a:p>
          <a:p>
            <a:r>
              <a:rPr lang="en-US" sz="2400" dirty="0"/>
              <a:t>7</a:t>
            </a:r>
            <a:r>
              <a:rPr lang="en-US" sz="2400" dirty="0" smtClean="0"/>
              <a:t>. SPACE </a:t>
            </a:r>
            <a:r>
              <a:rPr lang="en-US" sz="2400" dirty="0"/>
              <a:t>X</a:t>
            </a:r>
            <a:r>
              <a:rPr lang="en-US" sz="2400" dirty="0" smtClean="0"/>
              <a:t>:</a:t>
            </a:r>
            <a:endParaRPr lang="en-US" sz="2400" dirty="0"/>
          </a:p>
          <a:p>
            <a:r>
              <a:rPr lang="en-US" sz="2400" dirty="0"/>
              <a:t>Musk was influenced by Isaac Asimov's Foundation series and views space exploration as an important step in preserving and expanding the consciousness of human life. Musk said that </a:t>
            </a:r>
            <a:r>
              <a:rPr lang="en-US" sz="2400" dirty="0" smtClean="0"/>
              <a:t>multi-planetary </a:t>
            </a:r>
            <a:r>
              <a:rPr lang="en-US" sz="2400" dirty="0"/>
              <a:t>life may serve as a hedge against threats to the survival of the human </a:t>
            </a:r>
            <a:r>
              <a:rPr lang="en-US" sz="2400" dirty="0" smtClean="0"/>
              <a:t>species.</a:t>
            </a:r>
          </a:p>
          <a:p>
            <a:endParaRPr lang="en-US" sz="2400" dirty="0"/>
          </a:p>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690" y="3565408"/>
            <a:ext cx="4849091" cy="242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1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266701"/>
            <a:ext cx="7073900" cy="5878532"/>
          </a:xfrm>
          <a:prstGeom prst="rect">
            <a:avLst/>
          </a:prstGeom>
        </p:spPr>
        <p:txBody>
          <a:bodyPr wrap="square">
            <a:spAutoFit/>
          </a:bodyPr>
          <a:lstStyle/>
          <a:p>
            <a:pPr algn="ctr"/>
            <a:r>
              <a:rPr lang="en-US" sz="3200" b="1" dirty="0" smtClean="0"/>
              <a:t>ELON MUSK’S VIEW ON GOING GREEN</a:t>
            </a:r>
          </a:p>
          <a:p>
            <a:endParaRPr lang="en-US" sz="2400" b="1" dirty="0"/>
          </a:p>
          <a:p>
            <a:pPr marL="342900" indent="-342900">
              <a:buFont typeface="Wingdings" panose="05000000000000000000" pitchFamily="2" charset="2"/>
              <a:buChar char="Ø"/>
            </a:pPr>
            <a:r>
              <a:rPr lang="en-US" sz="2400" dirty="0"/>
              <a:t>In order to ensure healthy air and a </a:t>
            </a:r>
            <a:r>
              <a:rPr lang="en-US" sz="2400" dirty="0" smtClean="0"/>
              <a:t>stable climate, we must </a:t>
            </a:r>
            <a:r>
              <a:rPr lang="en-US" sz="2400" dirty="0"/>
              <a:t>reduce our dependence on the fossil fuels that currently </a:t>
            </a:r>
            <a:r>
              <a:rPr lang="en-US" sz="2400" dirty="0" smtClean="0"/>
              <a:t>dominate our electricity </a:t>
            </a:r>
            <a:r>
              <a:rPr lang="en-US" sz="2400" dirty="0"/>
              <a:t>system. This system threatens the health of our communities by polluting the air and contributing to global warming. </a:t>
            </a:r>
            <a:endParaRPr lang="en-US" sz="2400" dirty="0" smtClean="0"/>
          </a:p>
          <a:p>
            <a:endParaRPr lang="en-US" sz="2400" dirty="0" smtClean="0"/>
          </a:p>
          <a:p>
            <a:pPr marL="342900" indent="-342900">
              <a:buFont typeface="Wingdings" panose="05000000000000000000" pitchFamily="2" charset="2"/>
              <a:buChar char="Ø"/>
            </a:pPr>
            <a:r>
              <a:rPr lang="en-US" sz="2400" dirty="0"/>
              <a:t>Musk said changes in Earth’s temperature could lead to depleted water and food supplies, thus forcing millions of people to leave their homes in search of resources .</a:t>
            </a:r>
          </a:p>
          <a:p>
            <a:pPr marL="34290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310498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2760</TotalTime>
  <Words>685</Words>
  <Application>Microsoft Office PowerPoint</Application>
  <PresentationFormat>Overhead</PresentationFormat>
  <Paragraphs>70</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Lucida Sans Unicode</vt:lpstr>
      <vt:lpstr>Verdana</vt:lpstr>
      <vt:lpstr>Wingdings</vt:lpstr>
      <vt:lpstr>Wingdings 2</vt:lpstr>
      <vt:lpstr>Wingdings 3</vt:lpstr>
      <vt:lpstr>Concourse</vt:lpstr>
      <vt:lpstr>SUCCESSFUL ENTREPRENEURS GOING GREEN</vt:lpstr>
      <vt:lpstr>AIMS AND OBJECTIVES </vt:lpstr>
      <vt:lpstr>INTRODUCTION</vt:lpstr>
      <vt:lpstr>ABOUT ELON MUSK</vt:lpstr>
      <vt:lpstr>HIS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POSSIBLE METHANOL CONTAMINATION IN THE PRODUCTION OF ETHANOL FROM CASSAVA PEELS</dc:title>
  <dc:creator>Windows User</dc:creator>
  <cp:lastModifiedBy>Rarosue Amaraibi</cp:lastModifiedBy>
  <cp:revision>227</cp:revision>
  <dcterms:created xsi:type="dcterms:W3CDTF">2015-09-30T13:09:56Z</dcterms:created>
  <dcterms:modified xsi:type="dcterms:W3CDTF">2017-05-04T20:28:13Z</dcterms:modified>
</cp:coreProperties>
</file>